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D2C91E-C6B7-46A7-B419-4517DE18A8D6}" type="datetimeFigureOut">
              <a:rPr lang="el-GR" smtClean="0"/>
              <a:pPr/>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B05797-7A6F-4D6F-B2DD-79E86337C292}"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dirty="0" err="1" smtClean="0"/>
              <a:t>Kλικ</a:t>
            </a:r>
            <a:r>
              <a:rPr lang="el-GR" dirty="0" smtClean="0"/>
              <a:t> για επεξεργασία του τίτλου</a:t>
            </a:r>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bg>
      <p:bgRef idx="1001">
        <a:schemeClr val="bg1"/>
      </p:bgRef>
    </p:bg>
    <p:spTree>
      <p:nvGrpSpPr>
        <p:cNvPr id="1" name=""/>
        <p:cNvGrpSpPr/>
        <p:nvPr/>
      </p:nvGrpSpPr>
      <p:grpSpPr>
        <a:xfrm>
          <a:off x="0" y="0"/>
          <a:ext cx="0" cy="0"/>
          <a:chOff x="0" y="0"/>
          <a:chExt cx="0" cy="0"/>
        </a:xfrm>
      </p:grpSpPr>
      <p:sp>
        <p:nvSpPr>
          <p:cNvPr id="2" name="1 - Τίτλος"/>
          <p:cNvSpPr>
            <a:spLocks noGrp="1"/>
          </p:cNvSpPr>
          <p:nvPr>
            <p:ph type="title" hasCustomPrompt="1"/>
          </p:nvPr>
        </p:nvSpPr>
        <p:spPr>
          <a:xfrm>
            <a:off x="1043608" y="0"/>
            <a:ext cx="8100392" cy="1417638"/>
          </a:xfrm>
          <a:solidFill>
            <a:schemeClr val="tx1"/>
          </a:solidFill>
        </p:spPr>
        <p:txBody>
          <a:bodyPr>
            <a:noAutofit/>
          </a:bodyPr>
          <a:lstStyle>
            <a:lvl1pPr algn="ctr">
              <a:defRPr sz="3200" i="0" baseline="0">
                <a:solidFill>
                  <a:schemeClr val="bg1"/>
                </a:solidFill>
              </a:defRPr>
            </a:lvl1pPr>
          </a:lstStyle>
          <a:p>
            <a:r>
              <a:rPr lang="el-GR" dirty="0" smtClean="0"/>
              <a:t>  </a:t>
            </a:r>
            <a:endParaRPr lang="el-GR" dirty="0"/>
          </a:p>
        </p:txBody>
      </p:sp>
      <p:sp>
        <p:nvSpPr>
          <p:cNvPr id="3" name="2 - Θέση περιεχομένου"/>
          <p:cNvSpPr>
            <a:spLocks noGrp="1"/>
          </p:cNvSpPr>
          <p:nvPr>
            <p:ph idx="1"/>
          </p:nvPr>
        </p:nvSpPr>
        <p:spPr>
          <a:xfrm>
            <a:off x="0" y="1600200"/>
            <a:ext cx="9144000" cy="5257800"/>
          </a:xfrm>
        </p:spPr>
        <p:txBody>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5" name="4 - Θέση υποσέλιδου"/>
          <p:cNvSpPr>
            <a:spLocks noGrp="1"/>
          </p:cNvSpPr>
          <p:nvPr>
            <p:ph type="ftr" sz="quarter" idx="11"/>
          </p:nvPr>
        </p:nvSpPr>
        <p:spPr>
          <a:xfrm>
            <a:off x="1043608" y="6356350"/>
            <a:ext cx="2304256" cy="501650"/>
          </a:xfrm>
        </p:spPr>
        <p:txBody>
          <a:bodyPr/>
          <a:lstStyle/>
          <a:p>
            <a:r>
              <a:rPr lang="el-GR" dirty="0" smtClean="0"/>
              <a:t>ΒΑΡΥΤΗΤΑ</a:t>
            </a:r>
            <a:endParaRPr lang="el-GR" dirty="0"/>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dirty="0"/>
          </a:p>
        </p:txBody>
      </p:sp>
      <p:pic>
        <p:nvPicPr>
          <p:cNvPr id="8" name="7 - Εικόνα" descr="uowm.png"/>
          <p:cNvPicPr>
            <a:picLocks noChangeAspect="1"/>
          </p:cNvPicPr>
          <p:nvPr userDrawn="1"/>
        </p:nvPicPr>
        <p:blipFill>
          <a:blip r:embed="rId2" cstate="print"/>
          <a:stretch>
            <a:fillRect/>
          </a:stretch>
        </p:blipFill>
        <p:spPr>
          <a:xfrm>
            <a:off x="0" y="0"/>
            <a:ext cx="978123" cy="1003529"/>
          </a:xfrm>
          <a:prstGeom prst="rect">
            <a:avLst/>
          </a:prstGeom>
        </p:spPr>
      </p:pic>
      <p:pic>
        <p:nvPicPr>
          <p:cNvPr id="9" name="8 - Εικόνα" descr="ΝΕΥΤΩΝ.jpg"/>
          <p:cNvPicPr>
            <a:picLocks noChangeAspect="1"/>
          </p:cNvPicPr>
          <p:nvPr userDrawn="1"/>
        </p:nvPicPr>
        <p:blipFill>
          <a:blip r:embed="rId3" cstate="print"/>
          <a:stretch>
            <a:fillRect/>
          </a:stretch>
        </p:blipFill>
        <p:spPr>
          <a:xfrm>
            <a:off x="0" y="5817598"/>
            <a:ext cx="755576" cy="1040402"/>
          </a:xfrm>
          <a:prstGeom prst="rect">
            <a:avLst/>
          </a:prstGeom>
        </p:spPr>
      </p:pic>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endParaRPr lang="el-GR"/>
          </a:p>
        </p:txBody>
      </p:sp>
      <p:sp>
        <p:nvSpPr>
          <p:cNvPr id="8" name="7 - Θέση υποσέλιδου"/>
          <p:cNvSpPr>
            <a:spLocks noGrp="1"/>
          </p:cNvSpPr>
          <p:nvPr>
            <p:ph type="ftr" sz="quarter" idx="11"/>
          </p:nvPr>
        </p:nvSpPr>
        <p:spPr/>
        <p:txBody>
          <a:bodyPr/>
          <a:lstStyle/>
          <a:p>
            <a:r>
              <a:rPr lang="el-GR" smtClean="0"/>
              <a:t>ΒΑΡΥΤΗΤΑ</a:t>
            </a:r>
            <a:endParaRPr lang="el-GR"/>
          </a:p>
        </p:txBody>
      </p:sp>
      <p:sp>
        <p:nvSpPr>
          <p:cNvPr id="9" name="8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endParaRPr lang="el-GR"/>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endParaRPr lang="el-GR"/>
          </a:p>
        </p:txBody>
      </p:sp>
      <p:sp>
        <p:nvSpPr>
          <p:cNvPr id="3" name="2 - Θέση υποσέλιδου"/>
          <p:cNvSpPr>
            <a:spLocks noGrp="1"/>
          </p:cNvSpPr>
          <p:nvPr>
            <p:ph type="ftr" sz="quarter" idx="11"/>
          </p:nvPr>
        </p:nvSpPr>
        <p:spPr/>
        <p:txBody>
          <a:bodyPr/>
          <a:lstStyle/>
          <a:p>
            <a:r>
              <a:rPr lang="el-GR" smtClean="0"/>
              <a:t>ΒΑΡΥΤΗΤΑ</a:t>
            </a:r>
            <a:endParaRPr lang="el-G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971600" y="0"/>
            <a:ext cx="8172400" cy="1417638"/>
          </a:xfrm>
          <a:prstGeom prst="rect">
            <a:avLst/>
          </a:prstGeom>
          <a:solidFill>
            <a:schemeClr val="tx1"/>
          </a:solidFill>
        </p:spPr>
        <p:txBody>
          <a:bodyPr vert="horz" lIns="91440" tIns="45720" rIns="91440" bIns="45720" rtlCol="0" anchor="ctr">
            <a:normAutofit/>
          </a:bodyPr>
          <a:lstStyle/>
          <a:p>
            <a:r>
              <a:rPr lang="el-GR" dirty="0" smtClean="0"/>
              <a:t>   </a:t>
            </a:r>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ΒΑΡΥΤΗΤΑ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85671D-24E3-4E19-9D53-6D691478CF22}" type="slidenum">
              <a:rPr lang="el-GR" smtClean="0"/>
              <a:pPr/>
              <a:t>‹#›</a:t>
            </a:fld>
            <a:endParaRPr lang="el-GR"/>
          </a:p>
        </p:txBody>
      </p:sp>
      <p:pic>
        <p:nvPicPr>
          <p:cNvPr id="7" name="6 - Εικόνα" descr="uowm.png"/>
          <p:cNvPicPr>
            <a:picLocks noChangeAspect="1"/>
          </p:cNvPicPr>
          <p:nvPr userDrawn="1"/>
        </p:nvPicPr>
        <p:blipFill>
          <a:blip r:embed="rId13" cstate="print"/>
          <a:stretch>
            <a:fillRect/>
          </a:stretch>
        </p:blipFill>
        <p:spPr>
          <a:xfrm>
            <a:off x="0" y="0"/>
            <a:ext cx="978123" cy="100352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l.wikipedia.org/wiki/%CE%99%CF%83%CE%B1%CE%AC%CE%BA_%CE%9D%CE%B5%CF%8D%CF%84%CF%89%CE%BD" TargetMode="External"/><Relationship Id="rId2" Type="http://schemas.openxmlformats.org/officeDocument/2006/relationships/hyperlink" Target="https://el.wikipedia.org/wiki/1687" TargetMode="External"/><Relationship Id="rId1" Type="http://schemas.openxmlformats.org/officeDocument/2006/relationships/slideLayout" Target="../slideLayouts/slideLayout2.xml"/><Relationship Id="rId5" Type="http://schemas.openxmlformats.org/officeDocument/2006/relationships/hyperlink" Target="https://el.wikipedia.org/wiki/%CE%A0%CE%B1%CF%81%CE%AC%CE%B4%CE%BF%CE%BE%CE%BF_%CF%84%CE%BF%CF%85_%CE%9C%CF%80%CE%AD%CE%BD%CF%84%CE%BB%CE%B5%CF%8A" TargetMode="External"/><Relationship Id="rId4" Type="http://schemas.openxmlformats.org/officeDocument/2006/relationships/hyperlink" Target="https://el.wikipedia.org/wiki/Philosophiae_Naturalis_Principia_Mathematic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928662" y="1071546"/>
            <a:ext cx="7772400" cy="1470025"/>
          </a:xfrm>
        </p:spPr>
        <p:txBody>
          <a:bodyPr/>
          <a:lstStyle/>
          <a:p>
            <a:r>
              <a:rPr lang="el-GR" dirty="0" smtClean="0"/>
              <a:t>ΒΑΡΥΤΗΤΑ </a:t>
            </a:r>
            <a:endParaRPr lang="el-GR" dirty="0"/>
          </a:p>
        </p:txBody>
      </p:sp>
      <p:sp>
        <p:nvSpPr>
          <p:cNvPr id="3" name="2 - Υπότιτλος"/>
          <p:cNvSpPr>
            <a:spLocks noGrp="1"/>
          </p:cNvSpPr>
          <p:nvPr>
            <p:ph type="subTitle" idx="1"/>
          </p:nvPr>
        </p:nvSpPr>
        <p:spPr/>
        <p:txBody>
          <a:bodyPr/>
          <a:lstStyle/>
          <a:p>
            <a:r>
              <a:rPr lang="el-GR" dirty="0" smtClean="0"/>
              <a:t>‘</a:t>
            </a:r>
            <a:r>
              <a:rPr lang="el-GR" dirty="0" err="1" smtClean="0"/>
              <a:t>Ολγα</a:t>
            </a:r>
            <a:r>
              <a:rPr lang="el-GR" dirty="0" smtClean="0"/>
              <a:t> </a:t>
            </a:r>
            <a:r>
              <a:rPr lang="el-GR" dirty="0" err="1" smtClean="0"/>
              <a:t>Βλάχου</a:t>
            </a:r>
            <a:endParaRPr lang="el-GR" dirty="0" smtClean="0"/>
          </a:p>
          <a:p>
            <a:r>
              <a:rPr lang="el-GR" dirty="0" smtClean="0"/>
              <a:t>ΑΕΜ: </a:t>
            </a:r>
            <a:r>
              <a:rPr lang="el-GR" dirty="0" smtClean="0"/>
              <a:t>4415</a:t>
            </a:r>
            <a:endParaRPr lang="el-GR" dirty="0"/>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1</a:t>
            </a:fld>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TextBox"/>
          <p:cNvSpPr txBox="1"/>
          <p:nvPr/>
        </p:nvSpPr>
        <p:spPr>
          <a:xfrm>
            <a:off x="928662" y="0"/>
            <a:ext cx="1931939" cy="523220"/>
          </a:xfrm>
          <a:prstGeom prst="rect">
            <a:avLst/>
          </a:prstGeom>
          <a:noFill/>
        </p:spPr>
        <p:txBody>
          <a:bodyPr wrap="none" rtlCol="0">
            <a:spAutoFit/>
          </a:bodyPr>
          <a:lstStyle/>
          <a:p>
            <a:r>
              <a:rPr lang="el-GR" sz="1400" i="1" dirty="0" smtClean="0"/>
              <a:t>Παιδαγωγικό Τμήμα</a:t>
            </a:r>
          </a:p>
          <a:p>
            <a:r>
              <a:rPr lang="el-GR" sz="1400" i="1" dirty="0" smtClean="0"/>
              <a:t>Δημοτικής Εκπαίδευσης</a:t>
            </a:r>
            <a:endParaRPr lang="el-GR" sz="14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a:t>
            </a:r>
            <a:endParaRPr lang="el-GR" dirty="0"/>
          </a:p>
        </p:txBody>
      </p:sp>
      <p:sp>
        <p:nvSpPr>
          <p:cNvPr id="3" name="2 - Θέση περιεχομένου"/>
          <p:cNvSpPr>
            <a:spLocks noGrp="1"/>
          </p:cNvSpPr>
          <p:nvPr>
            <p:ph idx="1"/>
          </p:nvPr>
        </p:nvSpPr>
        <p:spPr>
          <a:xfrm>
            <a:off x="0" y="1428736"/>
            <a:ext cx="9144000" cy="5257800"/>
          </a:xfrm>
        </p:spPr>
        <p:txBody>
          <a:bodyPr>
            <a:normAutofit lnSpcReduction="10000"/>
          </a:bodyPr>
          <a:lstStyle/>
          <a:p>
            <a:pPr algn="just"/>
            <a:r>
              <a:rPr lang="el-GR" sz="3000" dirty="0"/>
              <a:t>Στη </a:t>
            </a:r>
            <a:r>
              <a:rPr lang="el-GR" sz="3000" dirty="0">
                <a:hlinkClick r:id="rId2" tooltip="Φυσική"/>
              </a:rPr>
              <a:t>φυσική</a:t>
            </a:r>
            <a:r>
              <a:rPr lang="el-GR" sz="3000" dirty="0"/>
              <a:t>, </a:t>
            </a:r>
            <a:r>
              <a:rPr lang="el-GR" sz="3000" b="1" dirty="0"/>
              <a:t>βαρύτητα</a:t>
            </a:r>
            <a:r>
              <a:rPr lang="el-GR" sz="3000" dirty="0"/>
              <a:t> ονομάζεται η ιδιότητα των υλικών σωμάτων να έλκουν και να έλκονται αμοιβαία με άλλα υλικά σώματα. </a:t>
            </a:r>
            <a:endParaRPr lang="el-GR" sz="3000" dirty="0" smtClean="0"/>
          </a:p>
          <a:p>
            <a:pPr algn="just"/>
            <a:r>
              <a:rPr lang="el-GR" sz="3000" dirty="0" smtClean="0"/>
              <a:t>Τα </a:t>
            </a:r>
            <a:r>
              <a:rPr lang="el-GR" sz="3000" dirty="0" err="1"/>
              <a:t>ελκόμενα</a:t>
            </a:r>
            <a:r>
              <a:rPr lang="el-GR" sz="3000" dirty="0"/>
              <a:t> σώματα κινούνται με επιταχυνόμενη κίνηση προς το έλκον σώμα. Οι έλξεις είναι αμοιβαίες. </a:t>
            </a:r>
            <a:endParaRPr lang="el-GR" sz="3000" dirty="0" smtClean="0"/>
          </a:p>
          <a:p>
            <a:pPr algn="just"/>
            <a:r>
              <a:rPr lang="el-GR" sz="3000" dirty="0" smtClean="0"/>
              <a:t>Το </a:t>
            </a:r>
            <a:r>
              <a:rPr lang="el-GR" sz="3000" dirty="0"/>
              <a:t>μέτρο της αντίστασης, που παρουσιάζει κάθε σώμα στη μεταβολή της κινητικής του κατάστασης, το </a:t>
            </a:r>
            <a:r>
              <a:rPr lang="el-GR" sz="3000" dirty="0" smtClean="0"/>
              <a:t>ονομάζουμε</a:t>
            </a:r>
            <a:r>
              <a:rPr lang="el-GR" sz="3000" dirty="0"/>
              <a:t> </a:t>
            </a:r>
            <a:r>
              <a:rPr lang="el-GR" sz="3000" dirty="0" smtClean="0"/>
              <a:t>μάζα</a:t>
            </a:r>
            <a:r>
              <a:rPr lang="el-GR" sz="3000" i="1" dirty="0"/>
              <a:t> του σώματος</a:t>
            </a:r>
            <a:r>
              <a:rPr lang="el-GR" sz="3000" dirty="0"/>
              <a:t>. </a:t>
            </a:r>
            <a:endParaRPr lang="el-GR" sz="3000" dirty="0" smtClean="0"/>
          </a:p>
          <a:p>
            <a:pPr algn="just"/>
            <a:r>
              <a:rPr lang="el-GR" sz="3000" dirty="0" smtClean="0"/>
              <a:t>Η </a:t>
            </a:r>
            <a:r>
              <a:rPr lang="el-GR" sz="3000" dirty="0"/>
              <a:t>δύναμη έλξης, που ονομάζεται </a:t>
            </a:r>
            <a:r>
              <a:rPr lang="el-GR" sz="3000" b="1" dirty="0"/>
              <a:t>βάρος</a:t>
            </a:r>
            <a:r>
              <a:rPr lang="el-GR" sz="3000" dirty="0"/>
              <a:t>, είναι μεγαλύτερη όταν τα σώματα είναι πλησιέστερα ή όταν έχουν μεγαλύτερη μάζα</a:t>
            </a:r>
            <a:r>
              <a:rPr lang="el-GR" dirty="0" smtClean="0"/>
              <a:t>.   </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2</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την βαρύτητα</a:t>
            </a:r>
            <a:endParaRPr lang="el-GR" dirty="0"/>
          </a:p>
        </p:txBody>
      </p:sp>
      <p:sp>
        <p:nvSpPr>
          <p:cNvPr id="3" name="2 - Θέση περιεχομένου"/>
          <p:cNvSpPr>
            <a:spLocks noGrp="1"/>
          </p:cNvSpPr>
          <p:nvPr>
            <p:ph idx="1"/>
          </p:nvPr>
        </p:nvSpPr>
        <p:spPr/>
        <p:txBody>
          <a:bodyPr>
            <a:normAutofit fontScale="85000" lnSpcReduction="20000"/>
          </a:bodyPr>
          <a:lstStyle/>
          <a:p>
            <a:pPr algn="just"/>
            <a:r>
              <a:rPr lang="el-GR" dirty="0" smtClean="0"/>
              <a:t>Το</a:t>
            </a:r>
            <a:r>
              <a:rPr lang="el-GR" dirty="0"/>
              <a:t> </a:t>
            </a:r>
            <a:r>
              <a:rPr lang="el-GR" dirty="0">
                <a:hlinkClick r:id="rId2" tooltip="1687"/>
              </a:rPr>
              <a:t>1687</a:t>
            </a:r>
            <a:r>
              <a:rPr lang="el-GR" dirty="0"/>
              <a:t> ο Άγγλος μαθηματικός Σερ </a:t>
            </a:r>
            <a:r>
              <a:rPr lang="el-GR" dirty="0">
                <a:hlinkClick r:id="rId3" tooltip="Ισαάκ Νεύτων"/>
              </a:rPr>
              <a:t>Ισαάκ 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a:hlinkClick r:id="rId4" tooltip="Philosophiae Naturalis Principia Mathematica"/>
              </a:rPr>
              <a:t>"</a:t>
            </a:r>
            <a:r>
              <a:rPr lang="el-GR" dirty="0" err="1">
                <a:hlinkClick r:id="rId4" tooltip="Philosophiae Naturalis Principia Mathematica"/>
              </a:rPr>
              <a:t>Principia</a:t>
            </a:r>
            <a:r>
              <a:rPr lang="el-GR" dirty="0">
                <a:hlinkClick r:id="rId4" tooltip="Philosophiae Naturalis Principia Mathematica"/>
              </a:rPr>
              <a:t>"</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a:t>
            </a:r>
            <a:r>
              <a:rPr lang="el-GR" dirty="0">
                <a:hlinkClick r:id="rId5" tooltip="Παράδοξο του Μπέντλεϊ"/>
              </a:rPr>
              <a:t>μη-σχετικιστικοί υπολογισμοί</a:t>
            </a:r>
            <a:r>
              <a:rPr lang="el-GR" dirty="0"/>
              <a:t> για τη βαρύτητα βασίζονται στο έργο του Νεύτωνα.</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3</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z="3600" dirty="0" smtClean="0"/>
              <a:t>Πώς μας επηρεάζει η βαρύτητα</a:t>
            </a:r>
            <a:endParaRPr lang="el-GR" sz="3600" dirty="0"/>
          </a:p>
        </p:txBody>
      </p:sp>
      <p:sp>
        <p:nvSpPr>
          <p:cNvPr id="3" name="2 - Θέση περιεχομένου"/>
          <p:cNvSpPr>
            <a:spLocks noGrp="1"/>
          </p:cNvSpPr>
          <p:nvPr>
            <p:ph idx="1"/>
          </p:nvPr>
        </p:nvSpPr>
        <p:spPr/>
        <p:txBody>
          <a:bodyPr/>
          <a:lstStyle/>
          <a:p>
            <a:pPr algn="just"/>
            <a:r>
              <a:rPr lang="el-GR" dirty="0" smtClean="0"/>
              <a:t>Το </a:t>
            </a:r>
            <a:r>
              <a:rPr lang="el-GR" dirty="0"/>
              <a:t>σώμα που εκτελεί ελεύθερη πτώση ασκεί και αυτό με τη σειρά του στη Γη δύναμη ανάλογου μέτρου και αντίθετης φοράς με αυτή που του ασκεί η ίδια, κάτι το οποίο σημαίνει πως η Γη επιταχύνεται προς το σώμα. </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4</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στην σελήνη</a:t>
            </a:r>
            <a:endParaRPr lang="el-GR" dirty="0"/>
          </a:p>
        </p:txBody>
      </p:sp>
      <p:sp>
        <p:nvSpPr>
          <p:cNvPr id="3" name="2 - Θέση περιεχομένου"/>
          <p:cNvSpPr>
            <a:spLocks noGrp="1"/>
          </p:cNvSpPr>
          <p:nvPr>
            <p:ph idx="1"/>
          </p:nvPr>
        </p:nvSpPr>
        <p:spPr/>
        <p:txBody>
          <a:bodyPr/>
          <a:lstStyle/>
          <a:p>
            <a:pPr algn="just"/>
            <a:r>
              <a:rPr lang="el-GR" dirty="0"/>
              <a:t>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5</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Επίλογος</a:t>
            </a:r>
            <a:endParaRPr lang="el-GR" dirty="0"/>
          </a:p>
        </p:txBody>
      </p:sp>
      <p:sp>
        <p:nvSpPr>
          <p:cNvPr id="3" name="2 - Θέση περιεχομένου"/>
          <p:cNvSpPr>
            <a:spLocks noGrp="1"/>
          </p:cNvSpPr>
          <p:nvPr>
            <p:ph idx="1"/>
          </p:nvPr>
        </p:nvSpPr>
        <p:spPr/>
        <p:txBody>
          <a:bodyPr/>
          <a:lstStyle/>
          <a:p>
            <a:pPr algn="ctr">
              <a:buNone/>
            </a:pPr>
            <a:r>
              <a:rPr lang="el-GR" dirty="0"/>
              <a:t> </a:t>
            </a:r>
            <a:r>
              <a:rPr lang="el-GR" dirty="0" smtClean="0"/>
              <a:t>  </a:t>
            </a:r>
          </a:p>
          <a:p>
            <a:pPr algn="ctr">
              <a:buNone/>
            </a:pPr>
            <a:r>
              <a:rPr lang="el-GR" sz="4400" dirty="0" smtClean="0"/>
              <a:t>Σας </a:t>
            </a:r>
            <a:r>
              <a:rPr lang="el-GR" sz="4400" dirty="0" smtClean="0"/>
              <a:t>ευχαριστώ</a:t>
            </a:r>
            <a:endParaRPr lang="el-GR" sz="4400" dirty="0" smtClean="0"/>
          </a:p>
          <a:p>
            <a:pPr algn="ctr">
              <a:buNone/>
            </a:pPr>
            <a:endParaRPr lang="el-GR" sz="4400" dirty="0"/>
          </a:p>
        </p:txBody>
      </p:sp>
      <p:sp>
        <p:nvSpPr>
          <p:cNvPr id="5" name="4 - Θέση αριθμού διαφάνειας"/>
          <p:cNvSpPr>
            <a:spLocks noGrp="1"/>
          </p:cNvSpPr>
          <p:nvPr>
            <p:ph type="sldNum" sz="quarter" idx="12"/>
          </p:nvPr>
        </p:nvSpPr>
        <p:spPr/>
        <p:txBody>
          <a:bodyPr/>
          <a:lstStyle/>
          <a:p>
            <a:fld id="{CF85671D-24E3-4E19-9D53-6D691478CF22}" type="slidenum">
              <a:rPr lang="el-GR" smtClean="0"/>
              <a:pPr/>
              <a:t>6</a:t>
            </a:fld>
            <a:endParaRPr lang="el-GR" dirty="0"/>
          </a:p>
        </p:txBody>
      </p:sp>
      <p:sp>
        <p:nvSpPr>
          <p:cNvPr id="6" name="5 - Θέση υποσέλιδου"/>
          <p:cNvSpPr>
            <a:spLocks noGrp="1"/>
          </p:cNvSpPr>
          <p:nvPr>
            <p:ph type="ftr" sz="quarter" idx="11"/>
          </p:nvPr>
        </p:nvSpPr>
        <p:spPr/>
        <p:txBody>
          <a:bodyPr/>
          <a:lstStyle/>
          <a:p>
            <a:r>
              <a:rPr lang="el-GR" smtClean="0"/>
              <a:t>ΒΑΡΥΤΗΤΑ</a:t>
            </a:r>
            <a:endParaRPr lang="el-GR" dirty="0"/>
          </a:p>
        </p:txBody>
      </p:sp>
      <p:pic>
        <p:nvPicPr>
          <p:cNvPr id="8" name="7 - Εικόνα" descr="αρχείο λήψης.jpg"/>
          <p:cNvPicPr>
            <a:picLocks noChangeAspect="1"/>
          </p:cNvPicPr>
          <p:nvPr/>
        </p:nvPicPr>
        <p:blipFill>
          <a:blip r:embed="rId2"/>
          <a:stretch>
            <a:fillRect/>
          </a:stretch>
        </p:blipFill>
        <p:spPr>
          <a:xfrm>
            <a:off x="3643306" y="3571876"/>
            <a:ext cx="2143125" cy="2143125"/>
          </a:xfrm>
          <a:prstGeom prst="rect">
            <a:avLst/>
          </a:prstGeom>
        </p:spPr>
      </p:pic>
    </p:spTree>
  </p:cSld>
  <p:clrMapOvr>
    <a:masterClrMapping/>
  </p:clrMapOvr>
  <p:transition>
    <p:fade/>
  </p:transition>
</p:sld>
</file>

<file path=ppt/theme/theme1.xml><?xml version="1.0" encoding="utf-8"?>
<a:theme xmlns:a="http://schemas.openxmlformats.org/drawingml/2006/main" name="Θέμα του Office">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61</TotalTime>
  <Words>136</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 </vt:lpstr>
      <vt:lpstr>Η βαρύτητα</vt:lpstr>
      <vt:lpstr>Ποιος ανακάλυψε την βαρύτητα</vt:lpstr>
      <vt:lpstr>Πώς μας επηρεάζει η βαρύτητα</vt:lpstr>
      <vt:lpstr>Η βαρύτητα στην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 </dc:title>
  <dc:creator>toshiba 01</dc:creator>
  <cp:lastModifiedBy>Χρήστης των Windows</cp:lastModifiedBy>
  <cp:revision>5</cp:revision>
  <dcterms:created xsi:type="dcterms:W3CDTF">2018-04-22T19:48:46Z</dcterms:created>
  <dcterms:modified xsi:type="dcterms:W3CDTF">2018-04-23T18:27:01Z</dcterms:modified>
</cp:coreProperties>
</file>